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</p:sldIdLst>
  <p:sldSz cx="9144000" cy="5143500" type="screen16x9"/>
  <p:notesSz cx="6858000" cy="9144000"/>
  <p:embeddedFontLst>
    <p:embeddedFont>
      <p:font typeface="Lato" panose="020B0604020202020204" charset="0"/>
      <p:regular r:id="rId15"/>
      <p:bold r:id="rId16"/>
      <p:italic r:id="rId17"/>
      <p:boldItalic r:id="rId18"/>
    </p:embeddedFont>
    <p:embeddedFont>
      <p:font typeface="Raleway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3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5757545d0_2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5757545d0_2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d3f15853fd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d3f15853fd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3f15853fd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3f15853fd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3f15853fd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3f15853fd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5757545d0_2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5757545d0_2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3f15853fd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3f15853fd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3f15853fd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3f15853fd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3f15853fd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d3f15853fd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d8a176a50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d8a176a50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3f15853fd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3f15853fd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3f15853fd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3f15853fd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" name="Google Shape;94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2" name="Google Shape;10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9" name="Google Shape;109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0" name="Google Shape;120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23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>
            <a:spLocks noGrp="1"/>
          </p:cNvSpPr>
          <p:nvPr>
            <p:ph type="ctrTitle"/>
          </p:nvPr>
        </p:nvSpPr>
        <p:spPr>
          <a:xfrm>
            <a:off x="1180900" y="158650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38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 Wine </a:t>
            </a:r>
            <a:endParaRPr sz="438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38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Report and Analysis</a:t>
            </a:r>
            <a:endParaRPr sz="3480"/>
          </a:p>
        </p:txBody>
      </p:sp>
      <p:sp>
        <p:nvSpPr>
          <p:cNvPr id="160" name="Google Shape;160;p29"/>
          <p:cNvSpPr txBox="1"/>
          <p:nvPr/>
        </p:nvSpPr>
        <p:spPr>
          <a:xfrm>
            <a:off x="7265425" y="3618025"/>
            <a:ext cx="1486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Yafei Lou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Qingqing Hu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A177CCE-1AA0-4D2A-A70C-FAAAC82DBA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4622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19"/>
    </mc:Choice>
    <mc:Fallback xmlns="">
      <p:transition spd="slow" advTm="16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>
            <a:spLocks noGrp="1"/>
          </p:cNvSpPr>
          <p:nvPr>
            <p:ph type="title"/>
          </p:nvPr>
        </p:nvSpPr>
        <p:spPr>
          <a:xfrm>
            <a:off x="727650" y="7612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5" b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sz="3155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44C40B-ECF9-4EC4-81DA-CE46842C570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650" y="1347991"/>
            <a:ext cx="4430339" cy="2335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F42050A-B697-4D27-9378-D25973847B0D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850006" y="4076560"/>
            <a:ext cx="5486400" cy="72724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1548EFF-611B-4A66-B488-A7D609EA6B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57989" y="1296475"/>
            <a:ext cx="3884967" cy="2599068"/>
          </a:xfrm>
          <a:prstGeom prst="rect">
            <a:avLst/>
          </a:prstGeom>
        </p:spPr>
      </p:pic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377E3ED3-38C2-4D93-ADDA-0D6EBEA669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127"/>
    </mc:Choice>
    <mc:Fallback xmlns="">
      <p:transition spd="slow" advTm="78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>
            <a:spLocks noGrp="1"/>
          </p:cNvSpPr>
          <p:nvPr>
            <p:ph type="title"/>
          </p:nvPr>
        </p:nvSpPr>
        <p:spPr>
          <a:xfrm>
            <a:off x="707055" y="759062"/>
            <a:ext cx="6400806" cy="367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55" dirty="0"/>
              <a:t>Conclusion</a:t>
            </a:r>
            <a:endParaRPr sz="3155" dirty="0"/>
          </a:p>
        </p:txBody>
      </p:sp>
      <p:sp>
        <p:nvSpPr>
          <p:cNvPr id="227" name="Google Shape;227;p39"/>
          <p:cNvSpPr txBox="1"/>
          <p:nvPr/>
        </p:nvSpPr>
        <p:spPr>
          <a:xfrm>
            <a:off x="635650" y="1349425"/>
            <a:ext cx="2865000" cy="35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Based on the analysis from different models, we found  significant implements as below:</a:t>
            </a:r>
            <a:endParaRPr sz="1300"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Volatile.acidity           good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Sulphates            good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Alcohol              good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Good predictictive  model--Naive Bayes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8" name="Google Shape;228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98743" y="1048312"/>
            <a:ext cx="5755474" cy="363367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9"/>
          <p:cNvSpPr/>
          <p:nvPr/>
        </p:nvSpPr>
        <p:spPr>
          <a:xfrm>
            <a:off x="1945925" y="2278350"/>
            <a:ext cx="166200" cy="293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9"/>
          <p:cNvSpPr/>
          <p:nvPr/>
        </p:nvSpPr>
        <p:spPr>
          <a:xfrm>
            <a:off x="1593950" y="2865150"/>
            <a:ext cx="166200" cy="2934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9"/>
          <p:cNvSpPr/>
          <p:nvPr/>
        </p:nvSpPr>
        <p:spPr>
          <a:xfrm>
            <a:off x="1427750" y="3565100"/>
            <a:ext cx="166200" cy="2934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65D34117-A831-4EB9-8507-4D7FA0FE20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83"/>
    </mc:Choice>
    <mc:Fallback xmlns="">
      <p:transition spd="slow" advTm="30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1748675" y="23041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00" b="0"/>
              <a:t>Part 1  Overview  dataset</a:t>
            </a:r>
            <a:endParaRPr sz="35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3540" b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DE555C1-B836-4B9E-9584-EC5E63EF36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4622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28"/>
    </mc:Choice>
    <mc:Fallback xmlns="">
      <p:transition spd="slow" advTm="7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>
            <a:spLocks noGrp="1"/>
          </p:cNvSpPr>
          <p:nvPr>
            <p:ph type="body" idx="1"/>
          </p:nvPr>
        </p:nvSpPr>
        <p:spPr>
          <a:xfrm>
            <a:off x="749025" y="1425575"/>
            <a:ext cx="7887300" cy="17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dataset consists of </a:t>
            </a:r>
            <a:r>
              <a:rPr lang="en" sz="20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1593 rows</a:t>
            </a: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" sz="20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Input variables</a:t>
            </a: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" sz="20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output variable</a:t>
            </a: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Input variables: </a:t>
            </a: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fixed acidity, volatile acidity, citric acid, residual sugar, chlorides, free sulfur dioxide, total sulfur     dioxide,      density, pH, sulphates, alcohol. </a:t>
            </a: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Output variable is the wine quality (score 3~8). Two classes：Good (7~8), Bad(3~6)</a:t>
            </a:r>
            <a:endParaRPr sz="2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4225" y="3031524"/>
            <a:ext cx="6006748" cy="1490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35E3E4F-2EB5-4C15-AB16-968F45DF1B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3300" y="4622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40"/>
    </mc:Choice>
    <mc:Fallback xmlns="">
      <p:transition spd="slow" advTm="43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>
            <a:spLocks noGrp="1"/>
          </p:cNvSpPr>
          <p:nvPr>
            <p:ph type="title"/>
          </p:nvPr>
        </p:nvSpPr>
        <p:spPr>
          <a:xfrm>
            <a:off x="1748675" y="23041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40" b="0"/>
              <a:t>Part 2 Models and Analysis</a:t>
            </a:r>
            <a:endParaRPr sz="3540" b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4447093-19FB-4A2B-A3D0-F5AF63F240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4622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1"/>
    </mc:Choice>
    <mc:Fallback xmlns="">
      <p:transition spd="slow" advTm="6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/>
        </p:nvSpPr>
        <p:spPr>
          <a:xfrm>
            <a:off x="871125" y="1375425"/>
            <a:ext cx="3647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Install packages needed: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1025" y="2226000"/>
            <a:ext cx="2028825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64775" y="2226000"/>
            <a:ext cx="2990000" cy="21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03ED697-C2F6-455F-A5FD-DC604F6804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4622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1"/>
    </mc:Choice>
    <mc:Fallback xmlns="">
      <p:transition spd="slow" advTm="10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>
            <a:spLocks noGrp="1"/>
          </p:cNvSpPr>
          <p:nvPr>
            <p:ph type="title"/>
          </p:nvPr>
        </p:nvSpPr>
        <p:spPr>
          <a:xfrm>
            <a:off x="727650" y="13577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640" b="0"/>
              <a:t>Models used:</a:t>
            </a:r>
            <a:endParaRPr sz="1640" b="0"/>
          </a:p>
        </p:txBody>
      </p:sp>
      <p:sp>
        <p:nvSpPr>
          <p:cNvPr id="189" name="Google Shape;189;p34"/>
          <p:cNvSpPr txBox="1">
            <a:spLocks noGrp="1"/>
          </p:cNvSpPr>
          <p:nvPr>
            <p:ph type="body" idx="1"/>
          </p:nvPr>
        </p:nvSpPr>
        <p:spPr>
          <a:xfrm>
            <a:off x="678750" y="16094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>
                <a:solidFill>
                  <a:srgbClr val="000000"/>
                </a:solidFill>
              </a:rPr>
              <a:t>Association rule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●"/>
            </a:pPr>
            <a:r>
              <a:rPr lang="en">
                <a:solidFill>
                  <a:srgbClr val="000000"/>
                </a:solidFill>
              </a:rPr>
              <a:t>Naive bayes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●"/>
            </a:pPr>
            <a:r>
              <a:rPr lang="en">
                <a:solidFill>
                  <a:srgbClr val="000000"/>
                </a:solidFill>
              </a:rPr>
              <a:t>Logistic regression </a:t>
            </a:r>
            <a:endParaRPr>
              <a:solidFill>
                <a:srgbClr val="000000"/>
              </a:solidFill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●"/>
            </a:pPr>
            <a:r>
              <a:rPr lang="en">
                <a:solidFill>
                  <a:srgbClr val="000000"/>
                </a:solidFill>
              </a:rPr>
              <a:t>Decision tree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E21FA7F-F779-4D4E-B668-90613279F3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4622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29"/>
    </mc:Choice>
    <mc:Fallback xmlns="">
      <p:transition spd="slow" advTm="12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727650" y="7710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b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Association rule</a:t>
            </a:r>
            <a:endParaRPr sz="1650"/>
          </a:p>
        </p:txBody>
      </p:sp>
      <p:pic>
        <p:nvPicPr>
          <p:cNvPr id="195" name="Google Shape;19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7475" y="3295425"/>
            <a:ext cx="5538498" cy="161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96600" y="773637"/>
            <a:ext cx="4919752" cy="2443563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 txBox="1"/>
          <p:nvPr/>
        </p:nvSpPr>
        <p:spPr>
          <a:xfrm>
            <a:off x="713825" y="1447225"/>
            <a:ext cx="24642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Good quality-</a:t>
            </a: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--top 5 rules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volatile.acidity[0.12,0.43)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total.sulfur.dioxide=[6,26)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density=[0.99,0.996)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 sulphates=[0.68,2]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alcohol=[10.8,14.9]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Bad quality-</a:t>
            </a: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--top 10 rules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volatile.acidity=[0.6,1.58]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sulphates=[0.57,0.68)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residual.sugar=[2.4,15.5]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7D077E6-19FA-4BDA-AC86-21761D2EAC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4622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111"/>
    </mc:Choice>
    <mc:Fallback xmlns="">
      <p:transition spd="slow" advTm="811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>
            <a:spLocks noGrp="1"/>
          </p:cNvSpPr>
          <p:nvPr>
            <p:ph type="title"/>
          </p:nvPr>
        </p:nvSpPr>
        <p:spPr>
          <a:xfrm>
            <a:off x="727650" y="8492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b="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Naive bayes</a:t>
            </a:r>
            <a:endParaRPr sz="1650" dirty="0"/>
          </a:p>
        </p:txBody>
      </p:sp>
      <p:sp>
        <p:nvSpPr>
          <p:cNvPr id="203" name="Google Shape;203;p36"/>
          <p:cNvSpPr txBox="1"/>
          <p:nvPr/>
        </p:nvSpPr>
        <p:spPr>
          <a:xfrm>
            <a:off x="3200200" y="2571750"/>
            <a:ext cx="115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VS</a:t>
            </a:r>
            <a:endParaRPr sz="2800"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4" name="Google Shape;20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9000" y="1425138"/>
            <a:ext cx="2862334" cy="345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5950" y="1456113"/>
            <a:ext cx="2813124" cy="339229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6"/>
          <p:cNvSpPr txBox="1"/>
          <p:nvPr/>
        </p:nvSpPr>
        <p:spPr>
          <a:xfrm>
            <a:off x="6111575" y="1456125"/>
            <a:ext cx="31194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Split data (30%-train;70%-test)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Comparison of accuracy of models (standardize or not)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              Before:97.85%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After:97.94%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DC8C20E-9EDD-4217-AF38-F9F97D0309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46228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17"/>
    </mc:Choice>
    <mc:Fallback xmlns="">
      <p:transition spd="slow" advTm="87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>
            <a:spLocks noGrp="1"/>
          </p:cNvSpPr>
          <p:nvPr>
            <p:ph type="title"/>
          </p:nvPr>
        </p:nvSpPr>
        <p:spPr>
          <a:xfrm>
            <a:off x="450035" y="52658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en" sz="1855" b="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Log</a:t>
            </a:r>
            <a:r>
              <a:rPr lang="en-US" altLang="zh-CN" sz="1855" b="0" dirty="0" err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istic</a:t>
            </a:r>
            <a:r>
              <a:rPr lang="en-US" altLang="zh-CN" sz="1855" b="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55" b="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regression</a:t>
            </a:r>
            <a:endParaRPr sz="3155" dirty="0"/>
          </a:p>
        </p:txBody>
      </p:sp>
      <p:pic>
        <p:nvPicPr>
          <p:cNvPr id="212" name="Google Shape;212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575" y="1827825"/>
            <a:ext cx="3895899" cy="31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7575" y="1260700"/>
            <a:ext cx="4140350" cy="649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7"/>
          <p:cNvSpPr txBox="1"/>
          <p:nvPr/>
        </p:nvSpPr>
        <p:spPr>
          <a:xfrm>
            <a:off x="5467300" y="1345350"/>
            <a:ext cx="38136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vif&lt;10-- no linearity between 11 variables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 Most significant: 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Lato"/>
              <a:buChar char="●"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total.sulfur.dioxide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Lato"/>
              <a:buChar char="●"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sulphates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Lato"/>
              <a:buChar char="●"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alcohol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No significance: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Lato"/>
              <a:buChar char="●"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citric.acid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Lato"/>
              <a:buChar char="●"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free.sulfur.dioxide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Lato"/>
              <a:buChar char="●"/>
            </a:pPr>
            <a:r>
              <a:rPr lang="en" dirty="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pH</a:t>
            </a:r>
            <a:endParaRPr dirty="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9A4E66C9-DC33-40D9-A40A-E6772E307A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4521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467"/>
    </mc:Choice>
    <mc:Fallback xmlns="">
      <p:transition spd="slow" advTm="86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261</Words>
  <Application>Microsoft Office PowerPoint</Application>
  <PresentationFormat>On-screen Show (16:9)</PresentationFormat>
  <Paragraphs>67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Times New Roman</vt:lpstr>
      <vt:lpstr>Arial</vt:lpstr>
      <vt:lpstr>Lato</vt:lpstr>
      <vt:lpstr>Raleway</vt:lpstr>
      <vt:lpstr>Simple Light</vt:lpstr>
      <vt:lpstr>Streamline</vt:lpstr>
      <vt:lpstr>Red Wine  Report and Analysis</vt:lpstr>
      <vt:lpstr>Part 1  Overview  dataset </vt:lpstr>
      <vt:lpstr>PowerPoint Presentation</vt:lpstr>
      <vt:lpstr>Part 2 Models and Analysis</vt:lpstr>
      <vt:lpstr>PowerPoint Presentation</vt:lpstr>
      <vt:lpstr>Models used:</vt:lpstr>
      <vt:lpstr>Association rule</vt:lpstr>
      <vt:lpstr>Naive bayes</vt:lpstr>
      <vt:lpstr>Logistic regression</vt:lpstr>
      <vt:lpstr>Decision tree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Inspiration</dc:title>
  <dc:creator>qingqinghu</dc:creator>
  <cp:lastModifiedBy>qingqinghu</cp:lastModifiedBy>
  <cp:revision>8</cp:revision>
  <dcterms:modified xsi:type="dcterms:W3CDTF">2021-05-11T09:10:06Z</dcterms:modified>
</cp:coreProperties>
</file>